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577" r:id="rId14"/>
    <p:sldId id="608" r:id="rId15"/>
    <p:sldId id="578" r:id="rId16"/>
    <p:sldId id="579" r:id="rId17"/>
    <p:sldId id="609" r:id="rId18"/>
    <p:sldId id="580" r:id="rId19"/>
    <p:sldId id="610" r:id="rId20"/>
    <p:sldId id="581" r:id="rId21"/>
    <p:sldId id="611" r:id="rId22"/>
    <p:sldId id="582" r:id="rId23"/>
    <p:sldId id="612" r:id="rId24"/>
    <p:sldId id="613" r:id="rId25"/>
    <p:sldId id="584" r:id="rId26"/>
    <p:sldId id="614" r:id="rId27"/>
    <p:sldId id="615" r:id="rId28"/>
    <p:sldId id="616" r:id="rId29"/>
    <p:sldId id="617" r:id="rId30"/>
    <p:sldId id="618" r:id="rId31"/>
    <p:sldId id="619" r:id="rId32"/>
    <p:sldId id="621" r:id="rId33"/>
    <p:sldId id="622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48" r:id="rId58"/>
    <p:sldId id="646" r:id="rId59"/>
    <p:sldId id="647" r:id="rId60"/>
    <p:sldId id="649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44" d="100"/>
          <a:sy n="44" d="100"/>
        </p:scale>
        <p:origin x="4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237509"/>
            <a:ext cx="8825658" cy="2126673"/>
          </a:xfrm>
        </p:spPr>
        <p:txBody>
          <a:bodyPr/>
          <a:lstStyle/>
          <a:p>
            <a:r>
              <a:rPr lang="en-US" sz="6600" dirty="0" smtClean="0"/>
              <a:t>ELECTRÓNICA DIGITAL COMBINACIONAL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Uso de lenguaje de descripción de hardware</a:t>
            </a:r>
          </a:p>
          <a:p>
            <a:r>
              <a:rPr lang="es-PA" dirty="0" smtClean="0"/>
              <a:t>Laboratorios basados en Xilinx Vivado y tarjeta </a:t>
            </a:r>
            <a:r>
              <a:rPr lang="es-PA" dirty="0" err="1" smtClean="0"/>
              <a:t>Arty</a:t>
            </a:r>
            <a:endParaRPr lang="es-PA" dirty="0" smtClean="0"/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Prefacio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Dispositivos electrónicos existen en el día a día</a:t>
            </a:r>
          </a:p>
          <a:p>
            <a:r>
              <a:rPr lang="es-PA" dirty="0" smtClean="0"/>
              <a:t>Se aprenderá como los elementos básicos forman esquemas complejos</a:t>
            </a:r>
          </a:p>
          <a:p>
            <a:pPr lvl="1"/>
            <a:r>
              <a:rPr lang="es-PA" dirty="0" smtClean="0"/>
              <a:t>De componentes lógicos a…</a:t>
            </a:r>
          </a:p>
          <a:p>
            <a:pPr lvl="1"/>
            <a:r>
              <a:rPr lang="es-PA" dirty="0" smtClean="0"/>
              <a:t>Máquinas de estados</a:t>
            </a:r>
          </a:p>
          <a:p>
            <a:r>
              <a:rPr lang="es-PA" dirty="0" smtClean="0"/>
              <a:t>Se verán técnicas que describen un circuito lógico por medio de ecuaciones lógicas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640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1524885"/>
            <a:ext cx="10998558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Los sistemas digitales se utilizan para procesar datos y realizar cálculos en sistemas de monitoreo, instrumentación y comunicación</a:t>
            </a:r>
          </a:p>
          <a:p>
            <a:r>
              <a:rPr lang="es-PA" dirty="0" smtClean="0"/>
              <a:t>Los sistemas analógicos y cantidades físicas  solo pueden ser representados discretamente en un sistema digital</a:t>
            </a:r>
          </a:p>
          <a:p>
            <a:r>
              <a:rPr lang="es-PA" dirty="0" smtClean="0"/>
              <a:t>Necesitamos un tipo de elemento que convierta de analógico a digital</a:t>
            </a:r>
          </a:p>
          <a:p>
            <a:endParaRPr lang="es-PA" dirty="0"/>
          </a:p>
          <a:p>
            <a:r>
              <a:rPr lang="es-PA" dirty="0" smtClean="0"/>
              <a:t>También necesitamos un sistema de numeración como base para representar este número</a:t>
            </a:r>
          </a:p>
          <a:p>
            <a:r>
              <a:rPr lang="es-PA" dirty="0" smtClean="0"/>
              <a:t>El sistema de numeración decimal es usado en el día a día, sin embargo el sistema binario es el que gobierna los sistemas digitales</a:t>
            </a:r>
          </a:p>
          <a:p>
            <a:pPr lvl="1"/>
            <a:r>
              <a:rPr lang="es-PA" dirty="0" smtClean="0"/>
              <a:t>Todo sistema se representa por una base (</a:t>
            </a:r>
            <a:r>
              <a:rPr lang="es-PA" dirty="0" err="1" smtClean="0"/>
              <a:t>radix</a:t>
            </a:r>
            <a:r>
              <a:rPr lang="es-PA" dirty="0" smtClean="0"/>
              <a:t>) seguida de sus posibles combinaciones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776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1524885"/>
            <a:ext cx="11153104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Números decimales</a:t>
            </a:r>
          </a:p>
          <a:p>
            <a:pPr lvl="1"/>
            <a:r>
              <a:rPr lang="es-PA" dirty="0" smtClean="0"/>
              <a:t>Base 10</a:t>
            </a:r>
          </a:p>
          <a:p>
            <a:pPr lvl="1"/>
            <a:r>
              <a:rPr lang="es-PA" dirty="0" smtClean="0"/>
              <a:t>Símbolos: 0, 1, 2, 3, 4, 5, 6, 7, 8, 9</a:t>
            </a:r>
          </a:p>
          <a:p>
            <a:pPr lvl="1"/>
            <a:endParaRPr lang="es-PA" dirty="0"/>
          </a:p>
          <a:p>
            <a:r>
              <a:rPr lang="es-PA" dirty="0" smtClean="0"/>
              <a:t>Ejemplo.  Descomponer 734 y 12345 en potencias de 10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4" y="3734807"/>
            <a:ext cx="4519179" cy="927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51" y="5190187"/>
            <a:ext cx="8457939" cy="7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números binarios están basados en dos niveles de lógica 0 (bajo nivel) y 1(alto nivel)</a:t>
            </a:r>
          </a:p>
          <a:p>
            <a:r>
              <a:rPr lang="es-PA" dirty="0" smtClean="0"/>
              <a:t>Base = 2</a:t>
            </a:r>
          </a:p>
          <a:p>
            <a:r>
              <a:rPr lang="es-PA" dirty="0" smtClean="0"/>
              <a:t>Símbolos = 0, 1</a:t>
            </a:r>
          </a:p>
          <a:p>
            <a:r>
              <a:rPr lang="es-PA" dirty="0" smtClean="0"/>
              <a:t>Ejemplo.  Descomponer el número 13 en potencias de 2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Ejemplo.  Para el número 125 tenemos: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El código binario de un positivo se le llama código binario natural</a:t>
            </a:r>
          </a:p>
          <a:p>
            <a:r>
              <a:rPr lang="es-PA" dirty="0" smtClean="0"/>
              <a:t>Los coeficientes (0, 1) son llamados bits</a:t>
            </a:r>
          </a:p>
          <a:p>
            <a:r>
              <a:rPr lang="es-PA" dirty="0" smtClean="0"/>
              <a:t>LSB = es el bit menos significativo (el de la derecha)</a:t>
            </a:r>
          </a:p>
          <a:p>
            <a:r>
              <a:rPr lang="es-PA" dirty="0" smtClean="0"/>
              <a:t>MSB = es el bit más significativo (el de la izquierda)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7" y="2990850"/>
            <a:ext cx="4545111" cy="782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0" y="4148433"/>
            <a:ext cx="7247804" cy="6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452718"/>
            <a:ext cx="11848564" cy="899564"/>
          </a:xfrm>
        </p:spPr>
        <p:txBody>
          <a:bodyPr/>
          <a:lstStyle/>
          <a:p>
            <a:r>
              <a:rPr lang="es-PA" dirty="0" smtClean="0"/>
              <a:t>SISTEMA DE NUMERACIÓN – Números Binarios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524885"/>
            <a:ext cx="11075831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Un ejemplo más claro es:				Representación de 0 y 1 en voltajes: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038350"/>
            <a:ext cx="2776538" cy="3102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0" y="2038350"/>
            <a:ext cx="2976563" cy="4317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48" y="2038350"/>
            <a:ext cx="34620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8</a:t>
            </a:r>
          </a:p>
          <a:p>
            <a:r>
              <a:rPr lang="es-PA" dirty="0" err="1" smtClean="0"/>
              <a:t>Simbolos</a:t>
            </a:r>
            <a:r>
              <a:rPr lang="es-PA" dirty="0" smtClean="0"/>
              <a:t> = 0, 1, 2, 3, 4, 5, 6, 7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250 a oct.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.:  Convertir el número decimal 777 a oct.</a:t>
            </a:r>
          </a:p>
          <a:p>
            <a:r>
              <a:rPr lang="es-PA" dirty="0" smtClean="0"/>
              <a:t>El dígito de la derecha se llama LSD y el de la izquierda MSD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524885"/>
            <a:ext cx="3898900" cy="91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39285"/>
            <a:ext cx="3912204" cy="723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743325"/>
            <a:ext cx="3171678" cy="28506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23" y="3743325"/>
            <a:ext cx="2677891" cy="2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934423" cy="899564"/>
          </a:xfrm>
        </p:spPr>
        <p:txBody>
          <a:bodyPr/>
          <a:lstStyle/>
          <a:p>
            <a:r>
              <a:rPr lang="es-PA" dirty="0" smtClean="0"/>
              <a:t>SISTEMA DE NUMERACIÓN – Números Octales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021992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cambiamos de decimal a octal en otra forma?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Determine en </a:t>
            </a:r>
            <a:r>
              <a:rPr lang="es-PA" dirty="0" err="1" smtClean="0"/>
              <a:t>radix</a:t>
            </a:r>
            <a:r>
              <a:rPr lang="es-PA" dirty="0" smtClean="0"/>
              <a:t> 8 la representación de los números 85 decimal y 129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2767322"/>
            <a:ext cx="5226338" cy="1118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8" y="4437765"/>
            <a:ext cx="520152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Base = 16</a:t>
            </a:r>
          </a:p>
          <a:p>
            <a:r>
              <a:rPr lang="es-PA" dirty="0" smtClean="0"/>
              <a:t>Símbolos = 0, 1, 2, 3, 4, 5, 6, 7, 8, 9, A, B, C, D, E, F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Convertir el número decimal 291 y 1000 a hexadecimal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00374"/>
            <a:ext cx="5218019" cy="1914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97" y="2752723"/>
            <a:ext cx="4839948" cy="2162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6" y="5020487"/>
            <a:ext cx="2447523" cy="17460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796" y="4985968"/>
            <a:ext cx="2495909" cy="1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899564"/>
          </a:xfrm>
        </p:spPr>
        <p:txBody>
          <a:bodyPr/>
          <a:lstStyle/>
          <a:p>
            <a:r>
              <a:rPr lang="es-PA" dirty="0" smtClean="0"/>
              <a:t>SISTEMA DE NUMERACIÓN - Hexadecimal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524885"/>
            <a:ext cx="11381972" cy="5069098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convierte de binario a hexadecimal?</a:t>
            </a:r>
          </a:p>
          <a:p>
            <a:r>
              <a:rPr lang="es-PA" dirty="0" smtClean="0"/>
              <a:t>Simplemente agrupamos en grupos de 4 bits (</a:t>
            </a:r>
            <a:r>
              <a:rPr lang="es-PA" dirty="0" err="1" smtClean="0"/>
              <a:t>nibbles</a:t>
            </a:r>
            <a:r>
              <a:rPr lang="es-PA" dirty="0" smtClean="0"/>
              <a:t>)</a:t>
            </a:r>
          </a:p>
          <a:p>
            <a:r>
              <a:rPr lang="es-PA" dirty="0" smtClean="0"/>
              <a:t>Convertir 31 decimal y 988 decimal a hexadecimal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911671"/>
            <a:ext cx="4007206" cy="87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2" y="2911670"/>
            <a:ext cx="5397796" cy="8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 general la forma común de cualquier sistema de numeración es</a:t>
            </a:r>
          </a:p>
          <a:p>
            <a:r>
              <a:rPr lang="es-PA" dirty="0" smtClean="0"/>
              <a:t>B &gt;= 2</a:t>
            </a:r>
          </a:p>
          <a:p>
            <a:r>
              <a:rPr lang="es-PA" dirty="0" smtClean="0"/>
              <a:t>N representada en </a:t>
            </a:r>
            <a:r>
              <a:rPr lang="es-PA" dirty="0" err="1" smtClean="0"/>
              <a:t>radix</a:t>
            </a:r>
            <a:r>
              <a:rPr lang="es-PA" dirty="0" smtClean="0"/>
              <a:t> B con n dígitos</a:t>
            </a:r>
          </a:p>
          <a:p>
            <a:endParaRPr lang="es-PA" dirty="0"/>
          </a:p>
          <a:p>
            <a:r>
              <a:rPr lang="es-PA" dirty="0" smtClean="0"/>
              <a:t>Podemos repetir el proceso inverso de binario a decimal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2" y="2077791"/>
            <a:ext cx="4712758" cy="1390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212732"/>
            <a:ext cx="6363338" cy="1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en </a:t>
            </a:r>
            <a:r>
              <a:rPr lang="es-PA" dirty="0" err="1" smtClean="0"/>
              <a:t>Radix</a:t>
            </a:r>
            <a:r>
              <a:rPr lang="es-PA" dirty="0" smtClean="0"/>
              <a:t> B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Convertir 110101 binario, el número octal 5671 y el número hexadecimal 5CAD a decimales todos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4" y="2547937"/>
            <a:ext cx="5687192" cy="938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3" y="3758953"/>
            <a:ext cx="4650987" cy="11559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3" y="5187703"/>
            <a:ext cx="7035580" cy="1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Binarios codificados en decimal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0258022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Para representar un número 8421 de tipo binario codificado a decimal cada dígito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.  Dar la representación de BCD de los números 90 y 873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Tabla que representa algunas conversiones BCD</a:t>
            </a:r>
          </a:p>
          <a:p>
            <a:r>
              <a:rPr lang="es-PA" dirty="0" smtClean="0"/>
              <a:t>Notar que con “n” bits podemos representar </a:t>
            </a:r>
          </a:p>
          <a:p>
            <a:r>
              <a:rPr lang="es-PA" dirty="0" smtClean="0"/>
              <a:t>números entre 0 10^(n/4) - 1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3031633"/>
            <a:ext cx="3174423" cy="742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3946032"/>
            <a:ext cx="3991197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5" y="3031633"/>
            <a:ext cx="3962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con signo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Tenemos varias maneras de representar el mismo número en sistemas digitales:</a:t>
            </a:r>
          </a:p>
          <a:p>
            <a:pPr lvl="1"/>
            <a:r>
              <a:rPr lang="es-PA" dirty="0" smtClean="0"/>
              <a:t>Magnitud y Signo (SM)</a:t>
            </a:r>
          </a:p>
          <a:p>
            <a:pPr lvl="1"/>
            <a:r>
              <a:rPr lang="es-PA" dirty="0" smtClean="0"/>
              <a:t>Complemento A2 (2C)</a:t>
            </a:r>
          </a:p>
          <a:p>
            <a:pPr lvl="1"/>
            <a:r>
              <a:rPr lang="es-PA" dirty="0" smtClean="0"/>
              <a:t>Exceso-E (XSE)</a:t>
            </a:r>
          </a:p>
          <a:p>
            <a:r>
              <a:rPr lang="es-PA" dirty="0" smtClean="0"/>
              <a:t>Representación magnitud signo. 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Utilizando 8 bits represente en magnitud signo los números decimales 55, -60 y 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El valor de un número decimal con n bits es</a:t>
            </a:r>
          </a:p>
          <a:p>
            <a:r>
              <a:rPr lang="es-PA" dirty="0" smtClean="0"/>
              <a:t>Esta representación tiene dos problemas</a:t>
            </a:r>
          </a:p>
          <a:p>
            <a:pPr lvl="1"/>
            <a:r>
              <a:rPr lang="es-PA" dirty="0" smtClean="0"/>
              <a:t>El 0 con dos signos</a:t>
            </a:r>
          </a:p>
          <a:p>
            <a:pPr lvl="1"/>
            <a:r>
              <a:rPr lang="es-PA" dirty="0" smtClean="0"/>
              <a:t>No es la representación apropiada cuando uno de los números es negativo, para esto es mejor 2C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49415"/>
            <a:ext cx="5310836" cy="13416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67" y="3702471"/>
            <a:ext cx="4587633" cy="6177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67" y="4412050"/>
            <a:ext cx="2057289" cy="7225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0" y="5226120"/>
            <a:ext cx="2076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El </a:t>
            </a:r>
            <a:r>
              <a:rPr lang="es-PA" dirty="0" err="1" smtClean="0"/>
              <a:t>complento</a:t>
            </a:r>
            <a:r>
              <a:rPr lang="es-PA" dirty="0" smtClean="0"/>
              <a:t> A2 de un número de n bits corresponde al complemento de 2^n y su número en valor absoluto.</a:t>
            </a:r>
          </a:p>
          <a:p>
            <a:r>
              <a:rPr lang="es-PA" dirty="0" smtClean="0"/>
              <a:t>Determinar el </a:t>
            </a:r>
            <a:r>
              <a:rPr lang="es-PA" dirty="0" err="1" smtClean="0"/>
              <a:t>complement</a:t>
            </a:r>
            <a:r>
              <a:rPr lang="es-PA" dirty="0" smtClean="0"/>
              <a:t> A2 de 8 bits de los números 90 y -120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Similarmente se puede conseguir el complemento A2 del número tomando el complemento A1 y luego sumándole 1 (ignorando el bit de </a:t>
            </a:r>
            <a:r>
              <a:rPr lang="es-PA" dirty="0" err="1" smtClean="0"/>
              <a:t>sobreflujo</a:t>
            </a:r>
            <a:r>
              <a:rPr lang="es-PA" dirty="0" smtClean="0"/>
              <a:t>).</a:t>
            </a:r>
            <a:endParaRPr lang="es-PA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924174"/>
            <a:ext cx="4184734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592266"/>
            <a:ext cx="8621770" cy="598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44814"/>
            <a:ext cx="3948114" cy="9508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22" y="4936630"/>
            <a:ext cx="3184010" cy="9590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10" y="5971869"/>
            <a:ext cx="3458400" cy="8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Ejemplo:  Encontrar el complemento A2 de -120 usando 8 bits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Con este caso superior podemos representar números negativos de -2^(n-1) a 2^(n-1)-1</a:t>
            </a:r>
          </a:p>
          <a:p>
            <a:r>
              <a:rPr lang="es-PA" dirty="0" smtClean="0"/>
              <a:t>El valor más alto positivo de 8 bits será 127 y el más negativo -128</a:t>
            </a:r>
          </a:p>
          <a:p>
            <a:r>
              <a:rPr lang="es-PA" dirty="0" smtClean="0"/>
              <a:t>Nota:  Para obtener el complemento A2 de la representación binaria se debe:</a:t>
            </a:r>
          </a:p>
          <a:p>
            <a:pPr lvl="1"/>
            <a:r>
              <a:rPr lang="es-PA" dirty="0" smtClean="0"/>
              <a:t>Identificar el primer bit en 1 de derecha a izquierda</a:t>
            </a:r>
          </a:p>
          <a:p>
            <a:pPr lvl="1"/>
            <a:r>
              <a:rPr lang="es-PA" dirty="0" smtClean="0"/>
              <a:t>Tomar el complemento A1 para cada bit identificado desde allí hasta la izquierda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041309"/>
            <a:ext cx="4981173" cy="1327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194470"/>
            <a:ext cx="2669860" cy="510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3554164"/>
            <a:ext cx="3024635" cy="9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Complemento A2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Complemento A2 de los siguientes números -10 y -119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219324"/>
            <a:ext cx="5932114" cy="523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9" y="2972100"/>
            <a:ext cx="4596967" cy="13736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24" y="2972100"/>
            <a:ext cx="5032986" cy="13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Otros sistemas usan Exceso E para representar números negativos</a:t>
            </a:r>
          </a:p>
          <a:p>
            <a:r>
              <a:rPr lang="es-PA" dirty="0" smtClean="0"/>
              <a:t>Exceso E</a:t>
            </a:r>
          </a:p>
          <a:p>
            <a:pPr lvl="1"/>
            <a:r>
              <a:rPr lang="es-PA" dirty="0" smtClean="0"/>
              <a:t>Un número de n bits que su valor es N</a:t>
            </a:r>
          </a:p>
          <a:p>
            <a:pPr lvl="1"/>
            <a:r>
              <a:rPr lang="es-PA" dirty="0" smtClean="0"/>
              <a:t>0 &lt;= N &lt;= </a:t>
            </a:r>
            <a:r>
              <a:rPr lang="es-PA" dirty="0" err="1" smtClean="0"/>
              <a:t>Nmax</a:t>
            </a:r>
            <a:r>
              <a:rPr lang="es-PA" dirty="0" smtClean="0"/>
              <a:t> = 2^n – 1</a:t>
            </a:r>
          </a:p>
          <a:p>
            <a:pPr lvl="1"/>
            <a:r>
              <a:rPr lang="es-PA" dirty="0" smtClean="0"/>
              <a:t>Representado por el entero N – E donde E es el código de exceso</a:t>
            </a:r>
          </a:p>
          <a:p>
            <a:pPr lvl="1"/>
            <a:r>
              <a:rPr lang="es-PA" dirty="0" smtClean="0"/>
              <a:t>Rango = -E a </a:t>
            </a:r>
            <a:r>
              <a:rPr lang="es-PA" dirty="0" err="1" smtClean="0"/>
              <a:t>Nmax</a:t>
            </a:r>
            <a:r>
              <a:rPr lang="es-PA" dirty="0" smtClean="0"/>
              <a:t> – E.</a:t>
            </a:r>
          </a:p>
          <a:p>
            <a:pPr lvl="1"/>
            <a:r>
              <a:rPr lang="es-PA" dirty="0" smtClean="0"/>
              <a:t>El valor del offset es E = 2^(n – 1) o E = 2^(n – 1) – 1</a:t>
            </a:r>
          </a:p>
          <a:p>
            <a:pPr lvl="1"/>
            <a:endParaRPr lang="es-PA" dirty="0"/>
          </a:p>
          <a:p>
            <a:r>
              <a:rPr lang="es-PA" dirty="0" smtClean="0"/>
              <a:t>Caso cuando exceso E = 2^(n – 1)</a:t>
            </a:r>
          </a:p>
          <a:p>
            <a:r>
              <a:rPr lang="es-PA" dirty="0" smtClean="0"/>
              <a:t>Cualquier número N de rango -2^(n – 1) a 2^(n – 1)</a:t>
            </a:r>
          </a:p>
        </p:txBody>
      </p:sp>
    </p:spTree>
    <p:extLst>
      <p:ext uri="{BB962C8B-B14F-4D97-AF65-F5344CB8AC3E}">
        <p14:creationId xmlns:p14="http://schemas.microsoft.com/office/powerpoint/2010/main" val="4433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r>
              <a:rPr lang="en-US" dirty="0" smtClean="0"/>
              <a:t>.  </a:t>
            </a:r>
            <a:r>
              <a:rPr lang="en-US" dirty="0" err="1" smtClean="0"/>
              <a:t>Asegurese</a:t>
            </a:r>
            <a:r>
              <a:rPr lang="en-US" dirty="0" smtClean="0"/>
              <a:t> de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</a:t>
            </a:r>
            <a:r>
              <a:rPr lang="en-US" dirty="0"/>
              <a:t>2</a:t>
            </a:r>
            <a:r>
              <a:rPr lang="en-US" dirty="0" smtClean="0"/>
              <a:t>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 smtClean="0"/>
              <a:t>Copia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 smtClean="0"/>
          </a:p>
          <a:p>
            <a:pPr lvl="1"/>
            <a:r>
              <a:rPr lang="es-PA" dirty="0" smtClean="0"/>
              <a:t>Debe al menos presentarse a entregar, firmar la hoja y luego puede retirarse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Exceso 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.:  Representar los números decimales de 3 a -6</a:t>
            </a:r>
          </a:p>
          <a:p>
            <a:r>
              <a:rPr lang="es-PA" dirty="0" smtClean="0"/>
              <a:t>Exceso-E = Exceso-8 = 2^(4-1) = 8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Caso cuando E = 2^(n – 1) - 1</a:t>
            </a:r>
          </a:p>
          <a:p>
            <a:pPr lvl="1"/>
            <a:r>
              <a:rPr lang="es-PA" dirty="0" smtClean="0"/>
              <a:t>El número negativos es de rango –(2^(n – 1) – 1) a 2^(n – 1)</a:t>
            </a:r>
          </a:p>
          <a:p>
            <a:r>
              <a:rPr lang="es-PA" dirty="0" smtClean="0"/>
              <a:t>Representar el </a:t>
            </a:r>
            <a:r>
              <a:rPr lang="es-PA" dirty="0" err="1" smtClean="0"/>
              <a:t>núero</a:t>
            </a:r>
            <a:r>
              <a:rPr lang="es-PA" dirty="0" smtClean="0"/>
              <a:t> 27 y -43 usando exceso-2^(n-1) – 1 cuando n = 8</a:t>
            </a:r>
          </a:p>
          <a:p>
            <a:pPr lvl="1"/>
            <a:r>
              <a:rPr lang="es-PA" dirty="0" smtClean="0"/>
              <a:t>n = 8, Exceso-127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614612"/>
            <a:ext cx="2470884" cy="7191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6" y="2614612"/>
            <a:ext cx="2895988" cy="719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5119687"/>
            <a:ext cx="7710029" cy="595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6" y="5925890"/>
            <a:ext cx="7492645" cy="6082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78519"/>
            <a:ext cx="2560818" cy="30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Un número está representado por su parte real y fraccionaria</a:t>
            </a:r>
          </a:p>
          <a:p>
            <a:r>
              <a:rPr lang="es-PA" dirty="0" smtClean="0"/>
              <a:t>El número 0.59375 se puede representar como sigue: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09850"/>
            <a:ext cx="7871354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95650"/>
            <a:ext cx="6125664" cy="1562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291"/>
            <a:ext cx="3849027" cy="18682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27" y="4935291"/>
            <a:ext cx="4128021" cy="16586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70" y="4935291"/>
            <a:ext cx="4270350" cy="17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210" y="3155650"/>
            <a:ext cx="3905250" cy="17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Número fraccionario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0.45 a binario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A veces hay series infinitas y lo que se hace es terminar en un error de 5x10^-3</a:t>
            </a:r>
          </a:p>
          <a:p>
            <a:r>
              <a:rPr lang="es-PA" dirty="0" smtClean="0"/>
              <a:t>2^-n &lt;= 5x10^-3</a:t>
            </a:r>
          </a:p>
          <a:p>
            <a:r>
              <a:rPr lang="es-PA" dirty="0" smtClean="0"/>
              <a:t>También podemos terminar en </a:t>
            </a:r>
            <a:r>
              <a:rPr lang="es-PA" dirty="0" err="1" smtClean="0"/>
              <a:t>aprox</a:t>
            </a:r>
            <a:r>
              <a:rPr lang="es-PA" dirty="0" smtClean="0"/>
              <a:t> 8 decimales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09800"/>
            <a:ext cx="3562351" cy="2098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2209800"/>
            <a:ext cx="2538329" cy="1333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71" y="3795712"/>
            <a:ext cx="3608532" cy="447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801" y="4831556"/>
            <a:ext cx="2886404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- Adición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da por medio de las siguientes reglas</a:t>
            </a:r>
          </a:p>
          <a:p>
            <a:endParaRPr lang="es-PA" dirty="0"/>
          </a:p>
          <a:p>
            <a:r>
              <a:rPr lang="es-PA" dirty="0" smtClean="0"/>
              <a:t>Añadir los números binarios 1010 y 1011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                                     La suma obtenida de dos enteros se llama </a:t>
            </a:r>
            <a:r>
              <a:rPr lang="es-PA" dirty="0" err="1" smtClean="0"/>
              <a:t>adendo</a:t>
            </a:r>
            <a:endParaRPr lang="es-PA" dirty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1866898"/>
            <a:ext cx="3194554" cy="1771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67037"/>
            <a:ext cx="2227012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Sustracción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Al igual que la suma la operación se da de LSB a MSB</a:t>
            </a:r>
          </a:p>
          <a:p>
            <a:r>
              <a:rPr lang="es-PA" dirty="0" smtClean="0"/>
              <a:t>Asumimos en este caso que el número inferior es menor al superior</a:t>
            </a:r>
          </a:p>
          <a:p>
            <a:r>
              <a:rPr lang="es-PA" dirty="0" smtClean="0"/>
              <a:t>Los resultados de las restas son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Sustraer 101 de 1010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se puede sustraer utilizando el complemento A2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6416"/>
            <a:ext cx="2309492" cy="145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7114"/>
            <a:ext cx="4367419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Multiplicación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Se hace parcialmente bit a bit</a:t>
            </a:r>
            <a:endParaRPr lang="es-PA" dirty="0"/>
          </a:p>
          <a:p>
            <a:r>
              <a:rPr lang="es-PA" dirty="0" smtClean="0"/>
              <a:t>Los resultados de la multiplicación son como siguen: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Ejemplo:  Multiplicar los números: 1101 por 1001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4" y="1733548"/>
            <a:ext cx="1343025" cy="1719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34" y="4372577"/>
            <a:ext cx="3694668" cy="22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La división de un número contra otro se hace repetidamente dividiendo el numero por su divisor.  Se repite esta operación hasta alcanzar un residuo de cero o un número menor al divisor.  El cociente responde al número de veces que es contenido el dividendo.</a:t>
            </a:r>
          </a:p>
          <a:p>
            <a:r>
              <a:rPr lang="es-PA" dirty="0" smtClean="0"/>
              <a:t>Si el dividendo es 2*n </a:t>
            </a:r>
            <a:r>
              <a:rPr lang="es-PA" dirty="0" err="1" smtClean="0"/>
              <a:t>ibt</a:t>
            </a:r>
            <a:r>
              <a:rPr lang="es-PA" dirty="0" smtClean="0"/>
              <a:t> dividido por uno de n bits, el cociente es representado por n bits</a:t>
            </a:r>
            <a:endParaRPr lang="es-PA" dirty="0"/>
          </a:p>
          <a:p>
            <a:pPr lvl="1"/>
            <a:r>
              <a:rPr lang="es-PA" dirty="0" smtClean="0"/>
              <a:t>Si el </a:t>
            </a:r>
            <a:r>
              <a:rPr lang="es-PA" dirty="0" err="1" smtClean="0"/>
              <a:t>divisior</a:t>
            </a:r>
            <a:r>
              <a:rPr lang="es-PA" dirty="0" smtClean="0"/>
              <a:t> es mayor al dividendo no se realiza sustracción, el cociente es 0</a:t>
            </a:r>
          </a:p>
          <a:p>
            <a:pPr lvl="1"/>
            <a:r>
              <a:rPr lang="es-PA" dirty="0" smtClean="0"/>
              <a:t>Luego se comparan los siguientes n + 1 </a:t>
            </a:r>
            <a:r>
              <a:rPr lang="es-PA" dirty="0" err="1" smtClean="0"/>
              <a:t>LSBs</a:t>
            </a:r>
            <a:r>
              <a:rPr lang="es-PA" dirty="0" smtClean="0"/>
              <a:t> del dividendo</a:t>
            </a:r>
          </a:p>
          <a:p>
            <a:pPr lvl="1"/>
            <a:r>
              <a:rPr lang="es-PA" dirty="0" smtClean="0"/>
              <a:t>Por otro lado si es menor o igual al dividendo se hace una </a:t>
            </a:r>
            <a:r>
              <a:rPr lang="es-PA" dirty="0" err="1" smtClean="0"/>
              <a:t>ssutracción</a:t>
            </a:r>
            <a:r>
              <a:rPr lang="es-PA" dirty="0" smtClean="0"/>
              <a:t> y el bit cociente es 1</a:t>
            </a:r>
          </a:p>
          <a:p>
            <a:pPr lvl="1"/>
            <a:r>
              <a:rPr lang="es-PA" dirty="0" smtClean="0"/>
              <a:t>Si por otro lado el divisor es menor o igual a los bit de dividendo se da una sustracción y el </a:t>
            </a:r>
            <a:r>
              <a:rPr lang="es-PA" dirty="0" err="1" smtClean="0"/>
              <a:t>carry</a:t>
            </a:r>
            <a:r>
              <a:rPr lang="es-PA" dirty="0" smtClean="0"/>
              <a:t> del cociente es 1.</a:t>
            </a:r>
          </a:p>
          <a:p>
            <a:pPr lvl="1"/>
            <a:r>
              <a:rPr lang="es-PA" dirty="0" smtClean="0"/>
              <a:t>Sigue el proceso hasta que el valor obtenido sea menor al siguiente MSB del dividendo.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79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Operaciones </a:t>
            </a:r>
            <a:r>
              <a:rPr lang="es-PA" dirty="0" err="1" smtClean="0"/>
              <a:t>Aritmeticas</a:t>
            </a:r>
            <a:r>
              <a:rPr lang="es-PA" dirty="0" smtClean="0"/>
              <a:t> – División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división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9" y="2514598"/>
            <a:ext cx="3827442" cy="21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Sirven por un </a:t>
            </a:r>
            <a:r>
              <a:rPr lang="es-PA" dirty="0" err="1" smtClean="0"/>
              <a:t>sinúmero</a:t>
            </a:r>
            <a:r>
              <a:rPr lang="es-PA" dirty="0" smtClean="0"/>
              <a:t> de variedades para cálculos</a:t>
            </a:r>
          </a:p>
          <a:p>
            <a:r>
              <a:rPr lang="es-PA" dirty="0" smtClean="0"/>
              <a:t>Pueden ser representados en fijos o flotantes</a:t>
            </a:r>
          </a:p>
          <a:p>
            <a:pPr lvl="1"/>
            <a:r>
              <a:rPr lang="es-PA" dirty="0" smtClean="0"/>
              <a:t>Puntos fijos se realiza cálculos rápidos</a:t>
            </a:r>
          </a:p>
          <a:p>
            <a:pPr lvl="1"/>
            <a:r>
              <a:rPr lang="es-PA" dirty="0" smtClean="0"/>
              <a:t>Puntos flotantes se utilizan para llevar orden de magnitud</a:t>
            </a:r>
          </a:p>
          <a:p>
            <a:r>
              <a:rPr lang="es-PA" dirty="0" smtClean="0"/>
              <a:t>Representación de números fijos</a:t>
            </a:r>
          </a:p>
          <a:p>
            <a:pPr lvl="1"/>
            <a:r>
              <a:rPr lang="es-PA" dirty="0" smtClean="0"/>
              <a:t>Bit de signo b_(q-1) es 0 para un positivo y 1 para un negativo</a:t>
            </a:r>
          </a:p>
          <a:p>
            <a:pPr lvl="1"/>
            <a:r>
              <a:rPr lang="es-PA" dirty="0" smtClean="0"/>
              <a:t>De acuerdo a la notación de SM es representado como</a:t>
            </a:r>
          </a:p>
          <a:p>
            <a:pPr lvl="1"/>
            <a:r>
              <a:rPr lang="es-PA" dirty="0" smtClean="0"/>
              <a:t>                                                                                                    Puede ser representado por un </a:t>
            </a:r>
            <a:endParaRPr lang="es-PA" dirty="0"/>
          </a:p>
          <a:p>
            <a:pPr lvl="1"/>
            <a:r>
              <a:rPr lang="es-PA" dirty="0" smtClean="0"/>
              <a:t>                                                                                                    multiplicador y la cantidad de bits</a:t>
            </a:r>
          </a:p>
          <a:p>
            <a:pPr lvl="1"/>
            <a:r>
              <a:rPr lang="es-PA" dirty="0" smtClean="0"/>
              <a:t>Al hacer p + q = n                                                                     escalados</a:t>
            </a:r>
          </a:p>
          <a:p>
            <a:pPr lvl="2"/>
            <a:r>
              <a:rPr lang="es-PA" dirty="0" smtClean="0"/>
              <a:t>n = número total de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3" y="3400424"/>
            <a:ext cx="321808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676774"/>
            <a:ext cx="2303961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5029201"/>
            <a:ext cx="3224079" cy="15647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2" y="6032007"/>
            <a:ext cx="3476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</a:t>
            </a:r>
            <a:r>
              <a:rPr lang="es-PA" dirty="0" err="1" smtClean="0"/>
              <a:t>Repressentación</a:t>
            </a:r>
            <a:r>
              <a:rPr lang="es-PA" dirty="0" smtClean="0"/>
              <a:t>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  <a:p>
            <a:r>
              <a:rPr lang="es-PA" dirty="0" smtClean="0"/>
              <a:t>Representación de números decimales puede ser dada por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Utilizando n bits, el rango de números puede ser representada por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28812"/>
            <a:ext cx="6598463" cy="16525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4249490"/>
            <a:ext cx="4458178" cy="11607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89" y="6078289"/>
            <a:ext cx="3855678" cy="6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Reales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Ejemplo:  Dado el número decimal 6.25 y -8.4375 representarlo en 8 bits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02981"/>
            <a:ext cx="7138314" cy="17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Son considerados de notación científica</a:t>
            </a:r>
          </a:p>
          <a:p>
            <a:r>
              <a:rPr lang="es-PA" dirty="0" smtClean="0"/>
              <a:t>S = Bit de Signo</a:t>
            </a:r>
          </a:p>
          <a:p>
            <a:r>
              <a:rPr lang="es-PA" dirty="0" smtClean="0"/>
              <a:t>M = Mantisa</a:t>
            </a:r>
          </a:p>
          <a:p>
            <a:r>
              <a:rPr lang="es-PA" dirty="0" smtClean="0"/>
              <a:t>B = Base o </a:t>
            </a:r>
            <a:r>
              <a:rPr lang="es-PA" dirty="0" err="1" smtClean="0"/>
              <a:t>radix</a:t>
            </a:r>
            <a:endParaRPr lang="es-PA" dirty="0" smtClean="0"/>
          </a:p>
          <a:p>
            <a:r>
              <a:rPr lang="es-PA" dirty="0" smtClean="0"/>
              <a:t>E = Exponente</a:t>
            </a:r>
          </a:p>
          <a:p>
            <a:endParaRPr lang="es-PA" dirty="0"/>
          </a:p>
          <a:p>
            <a:r>
              <a:rPr lang="es-PA" dirty="0" smtClean="0"/>
              <a:t>El número 0 no puede ser representado por esta expresión.</a:t>
            </a:r>
          </a:p>
          <a:p>
            <a:r>
              <a:rPr lang="es-PA" dirty="0" smtClean="0"/>
              <a:t>Por ejemplo divisiones entre 0 o raíz cuadrada de un negativo</a:t>
            </a:r>
          </a:p>
          <a:p>
            <a:pPr lvl="1"/>
            <a:r>
              <a:rPr lang="es-PA" dirty="0" smtClean="0"/>
              <a:t>Se utilizan caracteres</a:t>
            </a:r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733548"/>
            <a:ext cx="2478132" cy="7477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6" y="2711203"/>
            <a:ext cx="4356071" cy="1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Debe satisfacer la siguiente inecuación:                       Y  </a:t>
            </a:r>
          </a:p>
          <a:p>
            <a:r>
              <a:rPr lang="es-PA" dirty="0" smtClean="0"/>
              <a:t>El binario equivalente de la </a:t>
            </a:r>
            <a:r>
              <a:rPr lang="es-PA" dirty="0" err="1" smtClean="0"/>
              <a:t>mantissa</a:t>
            </a:r>
            <a:r>
              <a:rPr lang="es-PA" dirty="0" smtClean="0"/>
              <a:t> M es normalizado y el exponente E es escrito en forma </a:t>
            </a:r>
            <a:r>
              <a:rPr lang="es-PA" dirty="0" err="1" smtClean="0"/>
              <a:t>bias</a:t>
            </a:r>
            <a:r>
              <a:rPr lang="es-PA" dirty="0" smtClean="0"/>
              <a:t> para ser codificado en una palabra de k-bits.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l = número de bits de la mantisa</a:t>
            </a:r>
          </a:p>
          <a:p>
            <a:r>
              <a:rPr lang="es-PA" dirty="0" smtClean="0"/>
              <a:t>Casi siempre el primer dígito de la mantisa es 1</a:t>
            </a:r>
          </a:p>
          <a:p>
            <a:r>
              <a:rPr lang="es-PA" dirty="0" err="1" smtClean="0"/>
              <a:t>fn</a:t>
            </a:r>
            <a:r>
              <a:rPr lang="es-PA" dirty="0" smtClean="0"/>
              <a:t> representa la parte fraccional y siempre o casi siempre IEEE-754 es normalizado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49" y="2133601"/>
            <a:ext cx="1341003" cy="481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71" y="2133601"/>
            <a:ext cx="2207722" cy="481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9" y="3390900"/>
            <a:ext cx="4673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7" y="2971800"/>
            <a:ext cx="3552825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5" y="5642512"/>
            <a:ext cx="6850137" cy="1130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52" y="4243387"/>
            <a:ext cx="2031186" cy="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Estándar IEEE-754</a:t>
            </a:r>
          </a:p>
          <a:p>
            <a:r>
              <a:rPr lang="es-PA" dirty="0" smtClean="0"/>
              <a:t>El exponente E es con signo y va de </a:t>
            </a:r>
            <a:r>
              <a:rPr lang="es-PA" dirty="0" err="1" smtClean="0"/>
              <a:t>Emin</a:t>
            </a:r>
            <a:r>
              <a:rPr lang="es-PA" dirty="0" smtClean="0"/>
              <a:t> &lt;= E &lt;= </a:t>
            </a:r>
            <a:r>
              <a:rPr lang="es-PA" dirty="0" err="1" smtClean="0"/>
              <a:t>Emax</a:t>
            </a:r>
            <a:r>
              <a:rPr lang="es-PA" dirty="0" smtClean="0"/>
              <a:t>.</a:t>
            </a:r>
          </a:p>
          <a:p>
            <a:r>
              <a:rPr lang="es-PA" dirty="0" smtClean="0"/>
              <a:t>Representa los valores E + b</a:t>
            </a:r>
          </a:p>
          <a:p>
            <a:r>
              <a:rPr lang="es-PA" dirty="0" smtClean="0"/>
              <a:t>b = valor de </a:t>
            </a:r>
            <a:r>
              <a:rPr lang="es-PA" dirty="0" err="1" smtClean="0"/>
              <a:t>bias</a:t>
            </a:r>
            <a:r>
              <a:rPr lang="es-PA" dirty="0" smtClean="0"/>
              <a:t> de la forma de 2^(k-1).  </a:t>
            </a:r>
          </a:p>
          <a:p>
            <a:r>
              <a:rPr lang="es-PA" dirty="0" err="1" smtClean="0"/>
              <a:t>Emin</a:t>
            </a:r>
            <a:r>
              <a:rPr lang="es-PA" dirty="0" smtClean="0"/>
              <a:t> = -b + 1 y </a:t>
            </a:r>
            <a:r>
              <a:rPr lang="es-PA" dirty="0" err="1" smtClean="0"/>
              <a:t>Emax</a:t>
            </a:r>
            <a:r>
              <a:rPr lang="es-PA" dirty="0" smtClean="0"/>
              <a:t> = b + 1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868490"/>
            <a:ext cx="4656241" cy="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Representar el número decimal 79.625 y -1000.2 en IEEE-754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81224"/>
            <a:ext cx="5387650" cy="200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2181224"/>
            <a:ext cx="5291505" cy="13416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4638673"/>
            <a:ext cx="4971882" cy="737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5531944"/>
            <a:ext cx="423862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70" y="5957214"/>
            <a:ext cx="5657545" cy="4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Encuentre el número decimal correspondiente a precisión simple IEEE-754 de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2333624"/>
            <a:ext cx="3665220" cy="352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844180"/>
            <a:ext cx="4033856" cy="15451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2829592"/>
            <a:ext cx="3229755" cy="6055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31" y="3624626"/>
            <a:ext cx="4845248" cy="12144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05" y="5169084"/>
            <a:ext cx="5835865" cy="4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Números Flotantes – Aritmética de </a:t>
            </a:r>
            <a:r>
              <a:rPr lang="es-PA" dirty="0" err="1" smtClean="0"/>
              <a:t>flot</a:t>
            </a:r>
            <a:r>
              <a:rPr lang="es-PA" dirty="0" smtClean="0"/>
              <a:t>.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Supongamos dos números flotantes</a:t>
            </a:r>
          </a:p>
          <a:p>
            <a:pPr lvl="1"/>
            <a:r>
              <a:rPr lang="es-PA" dirty="0" smtClean="0"/>
              <a:t>X = Mx * </a:t>
            </a:r>
            <a:r>
              <a:rPr lang="es-PA" dirty="0" err="1" smtClean="0"/>
              <a:t>B^E_x</a:t>
            </a:r>
            <a:r>
              <a:rPr lang="es-PA" dirty="0" smtClean="0"/>
              <a:t>   </a:t>
            </a:r>
          </a:p>
          <a:p>
            <a:pPr lvl="1"/>
            <a:r>
              <a:rPr lang="es-PA" dirty="0" smtClean="0"/>
              <a:t>Y = </a:t>
            </a:r>
            <a:r>
              <a:rPr lang="es-PA" dirty="0" err="1" smtClean="0"/>
              <a:t>My</a:t>
            </a:r>
            <a:r>
              <a:rPr lang="es-PA" dirty="0" smtClean="0"/>
              <a:t> * </a:t>
            </a:r>
            <a:r>
              <a:rPr lang="es-PA" dirty="0" err="1" smtClean="0"/>
              <a:t>B^E_y</a:t>
            </a:r>
            <a:endParaRPr lang="es-PA" dirty="0"/>
          </a:p>
          <a:p>
            <a:pPr lvl="1"/>
            <a:r>
              <a:rPr lang="es-PA" dirty="0" smtClean="0"/>
              <a:t>S = 0 para X y </a:t>
            </a:r>
            <a:r>
              <a:rPr lang="es-PA" dirty="0" err="1" smtClean="0"/>
              <a:t>Y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En una representación de punto flotante los números tienen que tener el mismo exponente</a:t>
            </a:r>
          </a:p>
          <a:p>
            <a:pPr lvl="1"/>
            <a:endParaRPr lang="es-PA" dirty="0"/>
          </a:p>
          <a:p>
            <a:r>
              <a:rPr lang="es-PA" dirty="0" smtClean="0"/>
              <a:t>En el caso de una división y una multiplicación el resultado obtenido es el siguiente: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457574"/>
            <a:ext cx="5007629" cy="523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2914651"/>
            <a:ext cx="2685273" cy="542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2" y="3820863"/>
            <a:ext cx="2705206" cy="5796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925961"/>
            <a:ext cx="4516969" cy="8176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" y="6173734"/>
            <a:ext cx="3018428" cy="5143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59" y="6183833"/>
            <a:ext cx="2993990" cy="5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Como los 1 y 0 para los números se necesitan diferentes tipos de representación para los datos, números, letras entre el sistema digital y los periféricos.</a:t>
            </a:r>
          </a:p>
          <a:p>
            <a:r>
              <a:rPr lang="es-PA" dirty="0" smtClean="0"/>
              <a:t>Código gray</a:t>
            </a:r>
          </a:p>
          <a:p>
            <a:pPr lvl="1"/>
            <a:r>
              <a:rPr lang="es-PA" dirty="0" smtClean="0"/>
              <a:t>No ponderado</a:t>
            </a:r>
          </a:p>
          <a:p>
            <a:pPr lvl="1"/>
            <a:r>
              <a:rPr lang="es-PA" dirty="0" smtClean="0"/>
              <a:t>No utilizado para </a:t>
            </a:r>
            <a:r>
              <a:rPr lang="es-PA" dirty="0" err="1" smtClean="0"/>
              <a:t>operacins</a:t>
            </a:r>
            <a:r>
              <a:rPr lang="es-PA" dirty="0" smtClean="0"/>
              <a:t> aritméticas</a:t>
            </a:r>
          </a:p>
          <a:p>
            <a:pPr lvl="1"/>
            <a:r>
              <a:rPr lang="es-PA" dirty="0" smtClean="0"/>
              <a:t>Solo cambia un bit a la vez</a:t>
            </a:r>
          </a:p>
          <a:p>
            <a:r>
              <a:rPr lang="es-PA" dirty="0" smtClean="0"/>
              <a:t>¿Cómo es la conversión en gray?</a:t>
            </a:r>
          </a:p>
          <a:p>
            <a:pPr lvl="1"/>
            <a:r>
              <a:rPr lang="es-PA" dirty="0" smtClean="0"/>
              <a:t>El MSB del número a transformar es el LSB del código gray</a:t>
            </a:r>
          </a:p>
          <a:p>
            <a:pPr lvl="1"/>
            <a:r>
              <a:rPr lang="es-PA" dirty="0" smtClean="0"/>
              <a:t>Empezando de la izquierda añadir sin tomar el </a:t>
            </a:r>
            <a:r>
              <a:rPr lang="es-PA" dirty="0" err="1" smtClean="0"/>
              <a:t>carry</a:t>
            </a:r>
            <a:r>
              <a:rPr lang="es-PA" dirty="0" smtClean="0"/>
              <a:t> cada par adyacente de bits al siguiente gray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492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Convertir el número binario 11001 a gray</a:t>
            </a:r>
          </a:p>
          <a:p>
            <a:endParaRPr lang="es-PA" dirty="0"/>
          </a:p>
          <a:p>
            <a:r>
              <a:rPr lang="es-PA" dirty="0" smtClean="0"/>
              <a:t>Par </a:t>
            </a:r>
            <a:r>
              <a:rPr lang="es-PA" dirty="0" err="1" smtClean="0"/>
              <a:t>aconvertir</a:t>
            </a:r>
            <a:r>
              <a:rPr lang="es-PA" dirty="0" smtClean="0"/>
              <a:t> de código gray a binario:</a:t>
            </a:r>
          </a:p>
          <a:p>
            <a:pPr lvl="1"/>
            <a:r>
              <a:rPr lang="es-PA" dirty="0" smtClean="0"/>
              <a:t>El MSB del numero binario es colocado a la extrema izquierda</a:t>
            </a:r>
          </a:p>
          <a:p>
            <a:pPr lvl="1"/>
            <a:r>
              <a:rPr lang="es-PA" dirty="0" smtClean="0"/>
              <a:t>Arrancando por la izquierda añada un nuevo </a:t>
            </a:r>
            <a:r>
              <a:rPr lang="es-PA" dirty="0" err="1" smtClean="0"/>
              <a:t>bie</a:t>
            </a:r>
            <a:r>
              <a:rPr lang="es-PA" dirty="0" smtClean="0"/>
              <a:t> del código al siguiente gray sin tomar en  cuenta el </a:t>
            </a:r>
            <a:r>
              <a:rPr lang="es-PA" dirty="0" err="1" smtClean="0"/>
              <a:t>carry</a:t>
            </a:r>
            <a:r>
              <a:rPr lang="es-PA" dirty="0" smtClean="0"/>
              <a:t> </a:t>
            </a:r>
            <a:r>
              <a:rPr lang="es-PA" dirty="0" err="1" smtClean="0"/>
              <a:t>out</a:t>
            </a:r>
            <a:r>
              <a:rPr lang="es-PA" dirty="0" smtClean="0"/>
              <a:t> y así obteniendo el binario.</a:t>
            </a:r>
          </a:p>
          <a:p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</a:t>
            </a:r>
            <a:r>
              <a:rPr lang="es-PA" dirty="0" err="1" smtClean="0"/>
              <a:t>Vonvertir</a:t>
            </a:r>
            <a:r>
              <a:rPr lang="es-PA" dirty="0" smtClean="0"/>
              <a:t> 10111 gray a binario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1323976"/>
            <a:ext cx="3209701" cy="1095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4210050"/>
            <a:ext cx="319767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Tabla de binario, decimal y gray</a:t>
            </a:r>
          </a:p>
          <a:p>
            <a:r>
              <a:rPr lang="es-PA" dirty="0" smtClean="0"/>
              <a:t>El código gray se usa en el mapa de </a:t>
            </a:r>
            <a:r>
              <a:rPr lang="es-PA" dirty="0" err="1" smtClean="0"/>
              <a:t>Karnaugh</a:t>
            </a:r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2512490"/>
            <a:ext cx="5681663" cy="3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 ES ESTUDIANTE IFARHU Y NECESITA LA NOTA PARA MANTENER SU BECA ENTREGUE TODOS LOS DOCUMENTOS CORRESPONDIENTES HASTA EL ÚLTIMO DÍA DE CLASE, NO SE PONDRÁ NOTA DE PASE PARA MANTENER SU BECA.</a:t>
            </a:r>
          </a:p>
          <a:p>
            <a:r>
              <a:rPr lang="en-US" dirty="0" smtClean="0"/>
              <a:t>No </a:t>
            </a:r>
            <a:r>
              <a:rPr lang="en-US" dirty="0"/>
              <a:t>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P-</a:t>
            </a:r>
            <a:r>
              <a:rPr lang="es-PA" dirty="0" err="1" smtClean="0"/>
              <a:t>out</a:t>
            </a:r>
            <a:r>
              <a:rPr lang="es-PA" dirty="0" smtClean="0"/>
              <a:t>-de-n</a:t>
            </a:r>
          </a:p>
          <a:p>
            <a:r>
              <a:rPr lang="es-PA" dirty="0" smtClean="0"/>
              <a:t>Permite combinaciones de p bits y 1 en (n – p) bits a 0</a:t>
            </a:r>
          </a:p>
          <a:p>
            <a:r>
              <a:rPr lang="es-PA" dirty="0" smtClean="0"/>
              <a:t>El número de combinaciones válidas de este es n!/[(n – p)!p!]</a:t>
            </a:r>
          </a:p>
          <a:p>
            <a:r>
              <a:rPr lang="es-PA" dirty="0" smtClean="0"/>
              <a:t>Sirve para detectar errores y leer la cantidad de 1s y 0s de cada combinación</a:t>
            </a:r>
          </a:p>
          <a:p>
            <a:endParaRPr lang="es-PA" dirty="0"/>
          </a:p>
          <a:p>
            <a:r>
              <a:rPr lang="es-PA" dirty="0" smtClean="0"/>
              <a:t>Los códigos de barra usan el </a:t>
            </a:r>
            <a:r>
              <a:rPr lang="es-PA" dirty="0" err="1" smtClean="0"/>
              <a:t>encoding</a:t>
            </a:r>
            <a:r>
              <a:rPr lang="es-PA" dirty="0" smtClean="0"/>
              <a:t> 2-de-5</a:t>
            </a:r>
          </a:p>
          <a:p>
            <a:pPr lvl="1"/>
            <a:r>
              <a:rPr lang="es-PA" dirty="0" smtClean="0"/>
              <a:t>Permite detectar errores de 1 solo bit</a:t>
            </a:r>
          </a:p>
          <a:p>
            <a:pPr lvl="1"/>
            <a:r>
              <a:rPr lang="es-PA" dirty="0" smtClean="0"/>
              <a:t>No permite la corrección de estos errores</a:t>
            </a:r>
          </a:p>
          <a:p>
            <a:pPr lvl="1"/>
            <a:r>
              <a:rPr lang="es-PA" dirty="0" smtClean="0"/>
              <a:t>Permite la distancia </a:t>
            </a:r>
            <a:r>
              <a:rPr lang="es-PA" dirty="0" err="1" smtClean="0"/>
              <a:t>Hamming</a:t>
            </a:r>
            <a:r>
              <a:rPr lang="es-PA" dirty="0" smtClean="0"/>
              <a:t> más pequeña </a:t>
            </a:r>
          </a:p>
        </p:txBody>
      </p:sp>
    </p:spTree>
    <p:extLst>
      <p:ext uri="{BB962C8B-B14F-4D97-AF65-F5344CB8AC3E}">
        <p14:creationId xmlns:p14="http://schemas.microsoft.com/office/powerpoint/2010/main" val="3616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Permiten arreglar las letras también representadas en la siguiente figura en grupos de 1s y 0s.  </a:t>
            </a:r>
          </a:p>
          <a:p>
            <a:r>
              <a:rPr lang="es-PA" dirty="0" smtClean="0"/>
              <a:t>Los 1s son las barras largas y los 0s las barras chicas</a:t>
            </a:r>
          </a:p>
          <a:p>
            <a:r>
              <a:rPr lang="es-PA" dirty="0" smtClean="0"/>
              <a:t>Los 1s son las barras gruesas y los 0s las barras finas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3" y="1210797"/>
            <a:ext cx="3490912" cy="2952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2" y="4877004"/>
            <a:ext cx="881486" cy="556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51" y="5433018"/>
            <a:ext cx="881487" cy="7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de barras 2-a-5</a:t>
            </a:r>
          </a:p>
          <a:p>
            <a:r>
              <a:rPr lang="es-PA" dirty="0" smtClean="0"/>
              <a:t>01100 (negro)</a:t>
            </a:r>
          </a:p>
          <a:p>
            <a:r>
              <a:rPr lang="es-PA" dirty="0" smtClean="0"/>
              <a:t>11000 (barras blancas)</a:t>
            </a:r>
          </a:p>
          <a:p>
            <a:endParaRPr lang="es-PA" dirty="0"/>
          </a:p>
          <a:p>
            <a:r>
              <a:rPr lang="es-PA" dirty="0" smtClean="0"/>
              <a:t>En general las combinaciones impares son representadas por líneas negras y las combinaciones pares por líneas blancas (espacios)</a:t>
            </a:r>
          </a:p>
          <a:p>
            <a:r>
              <a:rPr lang="es-PA" dirty="0" smtClean="0"/>
              <a:t>01100, 11000, 10001 y 00110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100262"/>
            <a:ext cx="881063" cy="9808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199349"/>
            <a:ext cx="1747838" cy="1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</a:t>
            </a:r>
            <a:r>
              <a:rPr lang="es-PA" dirty="0" smtClean="0"/>
              <a:t>ASCII</a:t>
            </a:r>
          </a:p>
          <a:p>
            <a:r>
              <a:rPr lang="es-PA" dirty="0" smtClean="0"/>
              <a:t>El código ASCII normal tiene 128 símbolos</a:t>
            </a:r>
          </a:p>
          <a:p>
            <a:r>
              <a:rPr lang="es-PA" dirty="0" smtClean="0"/>
              <a:t>El código ASCII extendido tiene 128 símbolos adicionales</a:t>
            </a:r>
          </a:p>
          <a:p>
            <a:endParaRPr lang="es-PA" dirty="0"/>
          </a:p>
          <a:p>
            <a:r>
              <a:rPr lang="es-PA" dirty="0" smtClean="0"/>
              <a:t>EBCDIC: Extended 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 </a:t>
            </a:r>
            <a:r>
              <a:rPr lang="es-PA" dirty="0" err="1" smtClean="0"/>
              <a:t>Interchange</a:t>
            </a:r>
            <a:r>
              <a:rPr lang="es-PA" dirty="0" smtClean="0"/>
              <a:t> </a:t>
            </a:r>
            <a:r>
              <a:rPr lang="es-PA" dirty="0" err="1" smtClean="0"/>
              <a:t>Code</a:t>
            </a:r>
            <a:endParaRPr lang="es-PA" dirty="0" smtClean="0"/>
          </a:p>
          <a:p>
            <a:r>
              <a:rPr lang="es-PA" dirty="0" smtClean="0"/>
              <a:t>ANSI: American </a:t>
            </a:r>
            <a:r>
              <a:rPr lang="es-PA" dirty="0" err="1" smtClean="0"/>
              <a:t>National</a:t>
            </a:r>
            <a:r>
              <a:rPr lang="es-PA" dirty="0" smtClean="0"/>
              <a:t> Standard </a:t>
            </a:r>
            <a:r>
              <a:rPr lang="es-PA" dirty="0" err="1" smtClean="0"/>
              <a:t>Institute</a:t>
            </a:r>
            <a:endParaRPr lang="es-PA" dirty="0" smtClean="0"/>
          </a:p>
          <a:p>
            <a:r>
              <a:rPr lang="es-PA" dirty="0" smtClean="0"/>
              <a:t>Universal </a:t>
            </a:r>
            <a:r>
              <a:rPr lang="es-PA" dirty="0" err="1" smtClean="0"/>
              <a:t>Code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UTF-8, UTF-16, UTF-32:  representa a caracteres de 8, 16 y 32 bits</a:t>
            </a:r>
          </a:p>
          <a:p>
            <a:pPr lvl="1"/>
            <a:r>
              <a:rPr lang="es-PA" dirty="0" smtClean="0"/>
              <a:t>Representan caracteres en una manera única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689" y="1442433"/>
            <a:ext cx="3902915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</a:t>
            </a:r>
            <a:r>
              <a:rPr lang="es-PA" dirty="0" smtClean="0"/>
              <a:t>de Detección de Errores</a:t>
            </a:r>
          </a:p>
          <a:p>
            <a:r>
              <a:rPr lang="es-PA" dirty="0" smtClean="0"/>
              <a:t>Son aquellos que </a:t>
            </a:r>
            <a:r>
              <a:rPr lang="es-PA" dirty="0" err="1" smtClean="0"/>
              <a:t>corrijen</a:t>
            </a:r>
            <a:r>
              <a:rPr lang="es-PA" dirty="0" smtClean="0"/>
              <a:t> errores en la transmisión de datos</a:t>
            </a:r>
          </a:p>
          <a:p>
            <a:r>
              <a:rPr lang="es-PA" dirty="0" smtClean="0"/>
              <a:t>Bit de Paridad</a:t>
            </a:r>
          </a:p>
          <a:p>
            <a:pPr lvl="1"/>
            <a:r>
              <a:rPr lang="es-PA" dirty="0" smtClean="0"/>
              <a:t>Este bit es añadido al dato transmitido normalmente al final </a:t>
            </a:r>
          </a:p>
          <a:p>
            <a:pPr lvl="1"/>
            <a:r>
              <a:rPr lang="es-PA" dirty="0" smtClean="0"/>
              <a:t>Permite paridad par o impar; dependiendo de cual es, se le asigna un 1 o un 0 al final.</a:t>
            </a:r>
            <a:endParaRPr lang="es-PA" dirty="0"/>
          </a:p>
          <a:p>
            <a:r>
              <a:rPr lang="es-PA" dirty="0" err="1" smtClean="0"/>
              <a:t>Ejm</a:t>
            </a:r>
            <a:r>
              <a:rPr lang="es-PA" dirty="0" smtClean="0"/>
              <a:t>:  Determine el bit de paridad para los casos par </a:t>
            </a:r>
            <a:r>
              <a:rPr lang="es-PA" dirty="0"/>
              <a:t>0101101 </a:t>
            </a:r>
            <a:r>
              <a:rPr lang="es-PA" dirty="0" smtClean="0"/>
              <a:t>e impar de 1010001</a:t>
            </a:r>
          </a:p>
          <a:p>
            <a:pPr lvl="1"/>
            <a:r>
              <a:rPr lang="es-PA" dirty="0" smtClean="0"/>
              <a:t>Par</a:t>
            </a:r>
          </a:p>
          <a:p>
            <a:pPr lvl="2"/>
            <a:r>
              <a:rPr lang="es-PA" dirty="0" smtClean="0"/>
              <a:t>Bit de paridad = 0</a:t>
            </a:r>
          </a:p>
          <a:p>
            <a:pPr lvl="2"/>
            <a:r>
              <a:rPr lang="es-PA" dirty="0" smtClean="0"/>
              <a:t>Bits en 1 = 4</a:t>
            </a:r>
          </a:p>
          <a:p>
            <a:pPr lvl="1"/>
            <a:r>
              <a:rPr lang="es-PA" dirty="0" smtClean="0"/>
              <a:t>Impar </a:t>
            </a:r>
          </a:p>
          <a:p>
            <a:pPr lvl="2"/>
            <a:r>
              <a:rPr lang="es-PA" dirty="0" smtClean="0"/>
              <a:t>Bit de paridad = 1</a:t>
            </a:r>
          </a:p>
          <a:p>
            <a:pPr lvl="2"/>
            <a:r>
              <a:rPr lang="es-PA" dirty="0" smtClean="0"/>
              <a:t>Bits en 0 = 3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1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 </a:t>
            </a:r>
            <a:r>
              <a:rPr lang="es-PA" dirty="0" smtClean="0"/>
              <a:t>de Detección de Errores</a:t>
            </a:r>
          </a:p>
          <a:p>
            <a:r>
              <a:rPr lang="es-PA" dirty="0" smtClean="0"/>
              <a:t>Bloques de código son bits de control añadidos al final del mensaje y son fijos en tamaño.</a:t>
            </a:r>
          </a:p>
          <a:p>
            <a:pPr lvl="1"/>
            <a:r>
              <a:rPr lang="es-PA" dirty="0" smtClean="0"/>
              <a:t>Se puede verificar la paridad horizontal y vertical</a:t>
            </a:r>
          </a:p>
          <a:p>
            <a:r>
              <a:rPr lang="es-PA" dirty="0" smtClean="0"/>
              <a:t>La distancia </a:t>
            </a:r>
            <a:r>
              <a:rPr lang="es-PA" dirty="0" err="1" smtClean="0"/>
              <a:t>Hamming</a:t>
            </a:r>
            <a:r>
              <a:rPr lang="es-PA" dirty="0" smtClean="0"/>
              <a:t> corresponde al número total de bits que varían entre dos palabras sucesivas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La </a:t>
            </a:r>
            <a:r>
              <a:rPr lang="es-PA" dirty="0" err="1" smtClean="0"/>
              <a:t>sitancia</a:t>
            </a:r>
            <a:r>
              <a:rPr lang="es-PA" dirty="0" smtClean="0"/>
              <a:t> haming de 3 existe entre la data 111011 y 101010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Representar OUI en ASCII tanto en horizontal como en vertical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97865"/>
            <a:ext cx="4075855" cy="14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Verificando paridad Horizontal y Vertical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65" y="2251981"/>
            <a:ext cx="2973378" cy="31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polinomio T(x) es múltiplo de G(x).  Este corresponde a la representación de los datos redundantes agregados.</a:t>
            </a:r>
          </a:p>
          <a:p>
            <a:r>
              <a:rPr lang="es-PA" dirty="0" smtClean="0"/>
              <a:t>Ejemplos de polinomios para detección de errores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301753"/>
            <a:ext cx="6316848" cy="2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smtClean="0"/>
              <a:t>El código </a:t>
            </a:r>
            <a:r>
              <a:rPr lang="es-PA" dirty="0" err="1" smtClean="0"/>
              <a:t>binaro</a:t>
            </a:r>
            <a:r>
              <a:rPr lang="es-PA" dirty="0" smtClean="0"/>
              <a:t> correspondiente b_(n-1)b_(n-2) … b1b0 al polinomio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Asumiento</a:t>
            </a:r>
            <a:r>
              <a:rPr lang="es-PA" dirty="0" smtClean="0"/>
              <a:t> I(x) como el polinomio asociado.</a:t>
            </a:r>
          </a:p>
          <a:p>
            <a:r>
              <a:rPr lang="es-PA" dirty="0" smtClean="0"/>
              <a:t>Suponiendo G(x) es una r como generador del polinomio y el mensaje puede ser codificado por las siguientes operaciones</a:t>
            </a:r>
          </a:p>
          <a:p>
            <a:pPr lvl="1"/>
            <a:r>
              <a:rPr lang="es-PA" dirty="0" smtClean="0"/>
              <a:t>Multiplicar I(x) por </a:t>
            </a:r>
            <a:r>
              <a:rPr lang="es-PA" dirty="0" err="1" smtClean="0"/>
              <a:t>x^r</a:t>
            </a:r>
            <a:r>
              <a:rPr lang="es-PA" dirty="0" smtClean="0"/>
              <a:t> (o añadir r ceros al final de I(x))</a:t>
            </a:r>
          </a:p>
          <a:p>
            <a:pPr lvl="1"/>
            <a:r>
              <a:rPr lang="es-PA" dirty="0" smtClean="0"/>
              <a:t>Descomponer I(x)</a:t>
            </a:r>
            <a:r>
              <a:rPr lang="es-PA" dirty="0" err="1" smtClean="0"/>
              <a:t>x^r</a:t>
            </a:r>
            <a:r>
              <a:rPr lang="es-PA" dirty="0" smtClean="0"/>
              <a:t> en la forma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Determinar el polinomio cíclico T(x)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5" y="2631621"/>
            <a:ext cx="4593839" cy="699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1" y="5138057"/>
            <a:ext cx="2201968" cy="657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1" y="6248401"/>
            <a:ext cx="1915802" cy="4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7" y="452718"/>
            <a:ext cx="11603865" cy="1280832"/>
          </a:xfrm>
        </p:spPr>
        <p:txBody>
          <a:bodyPr/>
          <a:lstStyle/>
          <a:p>
            <a:r>
              <a:rPr lang="es-PA" dirty="0" smtClean="0"/>
              <a:t>SISTEMA DE NUMERACIÓN – Representación de Datos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8" y="1733549"/>
            <a:ext cx="11603864" cy="4860433"/>
          </a:xfrm>
        </p:spPr>
        <p:txBody>
          <a:bodyPr>
            <a:normAutofit/>
          </a:bodyPr>
          <a:lstStyle/>
          <a:p>
            <a:r>
              <a:rPr lang="es-PA" dirty="0" smtClean="0"/>
              <a:t>Códigos de redundancia cíclica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Considerar la información inicial 101101 I(x) = x^5 + x^3 + x^2 + 1.  Usando el polinomio generador de la forma G(x) = x^3 + x + 1 (r = 3).  Determinar el polinomio T(x)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= 101101 000 (añadimos 0s al final)</a:t>
            </a:r>
          </a:p>
          <a:p>
            <a:pPr lvl="1"/>
            <a:r>
              <a:rPr lang="es-PA" dirty="0" smtClean="0"/>
              <a:t>I(x)</a:t>
            </a:r>
            <a:r>
              <a:rPr lang="es-PA" dirty="0" err="1" smtClean="0"/>
              <a:t>x^r</a:t>
            </a:r>
            <a:r>
              <a:rPr lang="es-PA" dirty="0" smtClean="0"/>
              <a:t> entre G(x) lleva al cociente Q(x) = 100001 y el </a:t>
            </a:r>
            <a:r>
              <a:rPr lang="es-PA" dirty="0" err="1" smtClean="0"/>
              <a:t>residoo</a:t>
            </a:r>
            <a:r>
              <a:rPr lang="es-PA" dirty="0" smtClean="0"/>
              <a:t> R(x) = 011</a:t>
            </a:r>
          </a:p>
          <a:p>
            <a:pPr lvl="1"/>
            <a:r>
              <a:rPr lang="es-PA" dirty="0" smtClean="0"/>
              <a:t>El polinomio </a:t>
            </a:r>
            <a:r>
              <a:rPr lang="es-PA" dirty="0" err="1" smtClean="0"/>
              <a:t>Tx</a:t>
            </a:r>
            <a:r>
              <a:rPr lang="es-PA" dirty="0" smtClean="0"/>
              <a:t>) se da añadiendo r bits de R(x) al final de I(x), este es T(x) = 101101011</a:t>
            </a:r>
          </a:p>
          <a:p>
            <a:pPr lvl="1"/>
            <a:r>
              <a:rPr lang="es-PA" dirty="0" smtClean="0"/>
              <a:t>En la forma T(x) + E(X), asumimos la forma es efecto del error E con un código base de polinomio generador G(x), podemos detectar</a:t>
            </a:r>
          </a:p>
          <a:p>
            <a:pPr lvl="2"/>
            <a:r>
              <a:rPr lang="es-PA" dirty="0" smtClean="0"/>
              <a:t>Todos los errores sencillos (E = 10… 0)</a:t>
            </a:r>
          </a:p>
          <a:p>
            <a:pPr lvl="2"/>
            <a:r>
              <a:rPr lang="es-PA" dirty="0" smtClean="0"/>
              <a:t>Todos los errores dobles (E = 10… 010… 0)</a:t>
            </a:r>
          </a:p>
          <a:p>
            <a:pPr lvl="1"/>
            <a:r>
              <a:rPr lang="es-PA" dirty="0" smtClean="0"/>
              <a:t>Todos los errores relativos a un número impar de bits (E tiene números impares de bits 1) si x + 1 divide G(x)</a:t>
            </a:r>
          </a:p>
          <a:p>
            <a:pPr lvl="1"/>
            <a:r>
              <a:rPr lang="es-PA" dirty="0" smtClean="0"/>
              <a:t>Todos los errores de serie (E = 0… 01…. 10… 0) de longitud más pequeña que el grado de R(x)</a:t>
            </a:r>
          </a:p>
        </p:txBody>
      </p:sp>
    </p:spTree>
    <p:extLst>
      <p:ext uri="{BB962C8B-B14F-4D97-AF65-F5344CB8AC3E}">
        <p14:creationId xmlns:p14="http://schemas.microsoft.com/office/powerpoint/2010/main" val="781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1224"/>
            <a:ext cx="8946541" cy="4677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smtClean="0"/>
              <a:t>Si no </a:t>
            </a:r>
            <a:r>
              <a:rPr lang="en-US" dirty="0" err="1" smtClean="0"/>
              <a:t>posee</a:t>
            </a:r>
            <a:r>
              <a:rPr lang="en-US" dirty="0" smtClean="0"/>
              <a:t> nota de </a:t>
            </a:r>
            <a:r>
              <a:rPr lang="en-US" dirty="0" err="1" smtClean="0"/>
              <a:t>pase</a:t>
            </a:r>
            <a:r>
              <a:rPr lang="en-US" dirty="0" smtClean="0"/>
              <a:t> de la </a:t>
            </a:r>
            <a:r>
              <a:rPr lang="en-US" dirty="0" err="1" smtClean="0"/>
              <a:t>materia</a:t>
            </a:r>
            <a:r>
              <a:rPr lang="en-US" dirty="0" smtClean="0"/>
              <a:t>,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Si el </a:t>
            </a:r>
            <a:r>
              <a:rPr lang="en-US" dirty="0" err="1" smtClean="0"/>
              <a:t>falta</a:t>
            </a:r>
            <a:r>
              <a:rPr lang="en-US" dirty="0" smtClean="0"/>
              <a:t> el </a:t>
            </a:r>
            <a:r>
              <a:rPr lang="en-US" dirty="0" err="1" smtClean="0"/>
              <a:t>proyecto</a:t>
            </a:r>
            <a:r>
              <a:rPr lang="en-US" dirty="0" smtClean="0"/>
              <a:t> final </a:t>
            </a:r>
            <a:r>
              <a:rPr lang="en-US" dirty="0" err="1" smtClean="0"/>
              <a:t>tendrá</a:t>
            </a:r>
            <a:r>
              <a:rPr lang="en-US" dirty="0" smtClean="0"/>
              <a:t> SN</a:t>
            </a:r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 smtClean="0"/>
              <a:t>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972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39403"/>
            <a:ext cx="10002492" cy="5280337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1: </a:t>
            </a:r>
            <a:r>
              <a:rPr lang="es-PA" b="1" dirty="0" err="1" smtClean="0"/>
              <a:t>Combinational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r>
              <a:rPr lang="es-PA" b="1" dirty="0" smtClean="0"/>
              <a:t>.</a:t>
            </a:r>
          </a:p>
          <a:p>
            <a:pPr lvl="1"/>
            <a:r>
              <a:rPr lang="es-PA" b="1" dirty="0"/>
              <a:t>Tertulien </a:t>
            </a:r>
            <a:r>
              <a:rPr lang="es-PA" b="1" dirty="0" err="1" smtClean="0"/>
              <a:t>Ndjountche</a:t>
            </a:r>
            <a:r>
              <a:rPr lang="es-PA" b="1" dirty="0" smtClean="0"/>
              <a:t>.  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</a:t>
            </a:r>
            <a:r>
              <a:rPr lang="es-PA" b="1" dirty="0" err="1" smtClean="0"/>
              <a:t>Volume</a:t>
            </a:r>
            <a:r>
              <a:rPr lang="es-PA" b="1" dirty="0" smtClean="0"/>
              <a:t> 2:  </a:t>
            </a:r>
            <a:r>
              <a:rPr lang="es-PA" b="1" dirty="0" err="1" smtClean="0"/>
              <a:t>Sequential</a:t>
            </a:r>
            <a:r>
              <a:rPr lang="es-PA" b="1" dirty="0" smtClean="0"/>
              <a:t> and </a:t>
            </a:r>
            <a:r>
              <a:rPr lang="es-PA" b="1" dirty="0" err="1" smtClean="0"/>
              <a:t>Arithmetic</a:t>
            </a:r>
            <a:r>
              <a:rPr lang="es-PA" b="1" dirty="0" smtClean="0"/>
              <a:t> </a:t>
            </a:r>
            <a:r>
              <a:rPr lang="es-PA" b="1" dirty="0" err="1" smtClean="0"/>
              <a:t>Logic</a:t>
            </a:r>
            <a:r>
              <a:rPr lang="es-PA" b="1" dirty="0" smtClean="0"/>
              <a:t> </a:t>
            </a:r>
            <a:r>
              <a:rPr lang="es-PA" b="1" dirty="0" err="1" smtClean="0"/>
              <a:t>Circuits</a:t>
            </a:r>
            <a:endParaRPr lang="es-PA" b="1" dirty="0" smtClean="0"/>
          </a:p>
          <a:p>
            <a:pPr lvl="1"/>
            <a:r>
              <a:rPr lang="es-PA" dirty="0" smtClean="0"/>
              <a:t>Hayes</a:t>
            </a:r>
            <a:r>
              <a:rPr lang="es-PA" dirty="0"/>
              <a:t>, John P. </a:t>
            </a:r>
            <a:r>
              <a:rPr lang="es-PA" dirty="0" err="1"/>
              <a:t>Introduction</a:t>
            </a:r>
            <a:r>
              <a:rPr lang="es-PA" dirty="0"/>
              <a:t> to digital </a:t>
            </a:r>
            <a:r>
              <a:rPr lang="es-PA" dirty="0" err="1"/>
              <a:t>logic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. Addison-Wesley Iberoamericana, Estados Unidos, 1996. 352 </a:t>
            </a:r>
            <a:endParaRPr lang="es-PA" dirty="0" smtClean="0"/>
          </a:p>
          <a:p>
            <a:pPr lvl="1"/>
            <a:r>
              <a:rPr lang="es-PA" dirty="0" err="1"/>
              <a:t>Ercegovac</a:t>
            </a:r>
            <a:r>
              <a:rPr lang="es-PA" dirty="0"/>
              <a:t>, Milos; </a:t>
            </a:r>
            <a:r>
              <a:rPr lang="es-PA" dirty="0" err="1"/>
              <a:t>Lang</a:t>
            </a:r>
            <a:r>
              <a:rPr lang="es-PA" dirty="0"/>
              <a:t>, </a:t>
            </a:r>
            <a:r>
              <a:rPr lang="es-PA" dirty="0" smtClean="0"/>
              <a:t>T.  Digital </a:t>
            </a:r>
            <a:r>
              <a:rPr lang="es-PA" dirty="0" err="1"/>
              <a:t>systems</a:t>
            </a:r>
            <a:r>
              <a:rPr lang="es-PA" dirty="0"/>
              <a:t> and </a:t>
            </a:r>
            <a:r>
              <a:rPr lang="es-PA" dirty="0" err="1"/>
              <a:t>harware</a:t>
            </a:r>
            <a:r>
              <a:rPr lang="es-PA" dirty="0"/>
              <a:t>-firmware </a:t>
            </a:r>
            <a:r>
              <a:rPr lang="es-PA" dirty="0" err="1" smtClean="0"/>
              <a:t>algorithms</a:t>
            </a:r>
            <a:r>
              <a:rPr lang="es-PA" dirty="0"/>
              <a:t>.</a:t>
            </a:r>
          </a:p>
          <a:p>
            <a:pPr lvl="1"/>
            <a:r>
              <a:rPr lang="es-PA" dirty="0" err="1"/>
              <a:t>Sandige</a:t>
            </a:r>
            <a:r>
              <a:rPr lang="es-PA" dirty="0"/>
              <a:t>, R. S. Modern digital </a:t>
            </a:r>
            <a:r>
              <a:rPr lang="es-PA" dirty="0" err="1"/>
              <a:t>design</a:t>
            </a:r>
            <a:r>
              <a:rPr lang="es-PA" dirty="0" smtClean="0"/>
              <a:t>.</a:t>
            </a:r>
            <a:endParaRPr lang="es-PA" dirty="0"/>
          </a:p>
          <a:p>
            <a:pPr lvl="1"/>
            <a:r>
              <a:rPr lang="es-PA" dirty="0" err="1"/>
              <a:t>Tokheim</a:t>
            </a:r>
            <a:r>
              <a:rPr lang="es-PA" dirty="0"/>
              <a:t>, </a:t>
            </a:r>
            <a:r>
              <a:rPr lang="es-PA" dirty="0" smtClean="0"/>
              <a:t>Roger.  Electrónica </a:t>
            </a:r>
            <a:r>
              <a:rPr lang="es-PA" dirty="0"/>
              <a:t>digital: principios y </a:t>
            </a:r>
            <a:r>
              <a:rPr lang="es-PA" dirty="0" smtClean="0"/>
              <a:t>aplicaciones</a:t>
            </a:r>
            <a:endParaRPr lang="es-PA" dirty="0"/>
          </a:p>
          <a:p>
            <a:pPr lvl="1"/>
            <a:r>
              <a:rPr lang="es-PA" dirty="0" err="1"/>
              <a:t>Acha</a:t>
            </a:r>
            <a:r>
              <a:rPr lang="es-PA" dirty="0"/>
              <a:t>, </a:t>
            </a:r>
            <a:r>
              <a:rPr lang="es-PA" dirty="0" smtClean="0"/>
              <a:t>Santiago.  Electrónica </a:t>
            </a:r>
            <a:r>
              <a:rPr lang="es-PA" dirty="0"/>
              <a:t>Digital, lógica digital </a:t>
            </a:r>
            <a:r>
              <a:rPr lang="es-PA" dirty="0" smtClean="0"/>
              <a:t>Integrada</a:t>
            </a:r>
            <a:endParaRPr lang="es-PA" dirty="0"/>
          </a:p>
          <a:p>
            <a:pPr lvl="1"/>
            <a:r>
              <a:rPr lang="pt-BR" dirty="0" err="1"/>
              <a:t>Tavernier</a:t>
            </a:r>
            <a:r>
              <a:rPr lang="pt-BR" dirty="0"/>
              <a:t>, </a:t>
            </a:r>
            <a:r>
              <a:rPr lang="pt-BR" dirty="0" smtClean="0"/>
              <a:t>Ch.  Circuitos </a:t>
            </a:r>
            <a:r>
              <a:rPr lang="pt-BR" dirty="0"/>
              <a:t>lógicos </a:t>
            </a:r>
            <a:r>
              <a:rPr lang="pt-BR" dirty="0" err="1" smtClean="0"/>
              <a:t>programables</a:t>
            </a:r>
            <a:endParaRPr lang="pt-BR" dirty="0" smtClean="0"/>
          </a:p>
          <a:p>
            <a:pPr lvl="1"/>
            <a:r>
              <a:rPr lang="en-US" dirty="0" err="1"/>
              <a:t>Weste</a:t>
            </a:r>
            <a:r>
              <a:rPr lang="en-US" dirty="0"/>
              <a:t>, </a:t>
            </a:r>
            <a:r>
              <a:rPr lang="en-US" dirty="0" err="1"/>
              <a:t>Niel</a:t>
            </a:r>
            <a:r>
              <a:rPr lang="en-US" dirty="0"/>
              <a:t>; </a:t>
            </a:r>
            <a:r>
              <a:rPr lang="en-US" dirty="0" err="1"/>
              <a:t>Eshragian</a:t>
            </a:r>
            <a:r>
              <a:rPr lang="en-US" dirty="0"/>
              <a:t>, </a:t>
            </a:r>
            <a:r>
              <a:rPr lang="en-US" dirty="0" smtClean="0"/>
              <a:t>K. Principals </a:t>
            </a:r>
            <a:r>
              <a:rPr lang="en-US" dirty="0"/>
              <a:t>of CMOS VLSI design: a systems perspective</a:t>
            </a:r>
            <a:r>
              <a:rPr lang="en-US" dirty="0" smtClean="0"/>
              <a:t>.</a:t>
            </a:r>
          </a:p>
          <a:p>
            <a:pPr lvl="1"/>
            <a:r>
              <a:rPr lang="es-PA" dirty="0"/>
              <a:t>Reina Acedo, </a:t>
            </a:r>
            <a:r>
              <a:rPr lang="es-PA" dirty="0" smtClean="0"/>
              <a:t>Rafael.  Electrónica </a:t>
            </a:r>
            <a:r>
              <a:rPr lang="es-PA" dirty="0"/>
              <a:t>digital en la práctica. </a:t>
            </a:r>
            <a:endParaRPr lang="es-PA" b="1" dirty="0" smtClean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Software de Control Digital = 55%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</a:t>
            </a:r>
            <a:r>
              <a:rPr lang="es-PA" dirty="0" smtClean="0"/>
              <a:t>15</a:t>
            </a:r>
            <a:r>
              <a:rPr lang="es-PA" dirty="0"/>
              <a:t>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</a:t>
            </a:r>
            <a:r>
              <a:rPr lang="es-PA" dirty="0" smtClean="0"/>
              <a:t>5%</a:t>
            </a:r>
            <a:endParaRPr lang="es-PA" dirty="0"/>
          </a:p>
          <a:p>
            <a:pPr lvl="1"/>
            <a:r>
              <a:rPr lang="es-PA" dirty="0"/>
              <a:t>Formato IEEE no más de 5 páginas = </a:t>
            </a:r>
            <a:r>
              <a:rPr lang="es-PA" dirty="0" smtClean="0"/>
              <a:t>2%</a:t>
            </a:r>
            <a:endParaRPr lang="es-PA" dirty="0"/>
          </a:p>
          <a:p>
            <a:pPr lvl="1"/>
            <a:r>
              <a:rPr lang="es-PA" dirty="0"/>
              <a:t>Defensa al grupo = </a:t>
            </a:r>
            <a:r>
              <a:rPr lang="es-PA" dirty="0" smtClean="0"/>
              <a:t>3%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7941</TotalTime>
  <Words>3562</Words>
  <Application>Microsoft Office PowerPoint</Application>
  <PresentationFormat>Panorámica</PresentationFormat>
  <Paragraphs>485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4" baseType="lpstr">
      <vt:lpstr>Arial</vt:lpstr>
      <vt:lpstr>Century Gothic</vt:lpstr>
      <vt:lpstr>Wingdings 3</vt:lpstr>
      <vt:lpstr>Ion</vt:lpstr>
      <vt:lpstr>ELECTRÓNICA DIGITAL COMBINACIONAL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Presentación de PowerPoint</vt:lpstr>
      <vt:lpstr>Prefacio</vt:lpstr>
      <vt:lpstr>Introducción</vt:lpstr>
      <vt:lpstr>SISTEMA DE NUMERACIÓN - Decimal</vt:lpstr>
      <vt:lpstr>SISTEMA DE NUMERACIÓN – Números Binarios</vt:lpstr>
      <vt:lpstr>SISTEMA DE NUMERACIÓN – Números Binarios</vt:lpstr>
      <vt:lpstr>SISTEMA DE NUMERACIÓN – Números Octales</vt:lpstr>
      <vt:lpstr>SISTEMA DE NUMERACIÓN – Números Octales</vt:lpstr>
      <vt:lpstr>SISTEMA DE NUMERACIÓN - Hexadecimal</vt:lpstr>
      <vt:lpstr>SISTEMA DE NUMERACIÓN - Hexadecimal</vt:lpstr>
      <vt:lpstr>SISTEMA DE NUMERACIÓN – Representación en Radix B</vt:lpstr>
      <vt:lpstr>SISTEMA DE NUMERACIÓN – Representación en Radix B</vt:lpstr>
      <vt:lpstr>SISTEMA DE NUMERACIÓN – Binarios codificados en decimal</vt:lpstr>
      <vt:lpstr>SISTEMA DE NUMERACIÓN – Representación de números con signo</vt:lpstr>
      <vt:lpstr>SISTEMA DE NUMERACIÓN – Complemento A2</vt:lpstr>
      <vt:lpstr>SISTEMA DE NUMERACIÓN – Complemento A2</vt:lpstr>
      <vt:lpstr>SISTEMA DE NUMERACIÓN – Complemento A2</vt:lpstr>
      <vt:lpstr>SISTEMA DE NUMERACIÓN – Exceso E</vt:lpstr>
      <vt:lpstr>SISTEMA DE NUMERACIÓN – Exceso E</vt:lpstr>
      <vt:lpstr>SISTEMA DE NUMERACIÓN – Número fraccionario</vt:lpstr>
      <vt:lpstr>SISTEMA DE NUMERACIÓN – Número fraccionario</vt:lpstr>
      <vt:lpstr>SISTEMA DE NUMERACIÓN – Operaciones Aritmeticas - Adición</vt:lpstr>
      <vt:lpstr>SISTEMA DE NUMERACIÓN – Operaciones Aritmeticas – Sustracción</vt:lpstr>
      <vt:lpstr>SISTEMA DE NUMERACIÓN – Operaciones Aritmeticas – Multiplicación</vt:lpstr>
      <vt:lpstr>SISTEMA DE NUMERACIÓN – Operaciones Aritmeticas – División</vt:lpstr>
      <vt:lpstr>SISTEMA DE NUMERACIÓN – Operaciones Aritmeticas – División</vt:lpstr>
      <vt:lpstr>SISTEMA DE NUMERACIÓN – Repressentación de Números Reales</vt:lpstr>
      <vt:lpstr>SISTEMA DE NUMERACIÓN – Repressentación de Números Reales</vt:lpstr>
      <vt:lpstr>SISTEMA DE NUMERACIÓN – Representación de Números Reales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</vt:lpstr>
      <vt:lpstr>SISTEMA DE NUMERACIÓN – Representación de Números Flotantes – Aritmética de flot.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SISTEMA DE NUMERACIÓN – Representación de Datos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536</cp:revision>
  <cp:lastPrinted>2019-02-19T17:02:12Z</cp:lastPrinted>
  <dcterms:created xsi:type="dcterms:W3CDTF">2018-02-28T08:20:25Z</dcterms:created>
  <dcterms:modified xsi:type="dcterms:W3CDTF">2020-01-18T20:11:07Z</dcterms:modified>
</cp:coreProperties>
</file>